
<file path=[Content_Types].xml><?xml version="1.0" encoding="utf-8"?>
<Types xmlns="http://schemas.openxmlformats.org/package/2006/content-types">
  <Default Extension="xml" ContentType="application/vnd.openxmlformats-package.core-properties+xml"/>
  <Default Extension="bin" ContentType="image/webp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ca5aeaa45eb4ff8" /><Relationship Type="http://schemas.openxmlformats.org/officeDocument/2006/relationships/extended-properties" Target="/docProps/app.xml" Id="R211c00d939a3437e" /><Relationship Type="http://schemas.openxmlformats.org/officeDocument/2006/relationships/officeDocument" Target="/ppt/presentation.xml" Id="R40098453cf8b4a3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884115e99b748ad"/>
  </p:sldMasterIdLst>
  <p:notesMasterIdLst>
    <p:notesMasterId xmlns:r="http://schemas.openxmlformats.org/officeDocument/2006/relationships" r:id="R711d18dde3f046ae"/>
  </p:notesMasterIdLst>
  <p:sldIdLst>
    <p:sldId xmlns:r="http://schemas.openxmlformats.org/officeDocument/2006/relationships" id="256" r:id="R643137d2d7c242c1"/>
    <p:sldId xmlns:r="http://schemas.openxmlformats.org/officeDocument/2006/relationships" id="257" r:id="R60be4aeede004b5a"/>
    <p:sldId xmlns:r="http://schemas.openxmlformats.org/officeDocument/2006/relationships" id="258" r:id="Re9efa0fa63d74192"/>
    <p:sldId xmlns:r="http://schemas.openxmlformats.org/officeDocument/2006/relationships" id="259" r:id="Rc71c8fbe807c47ab"/>
    <p:sldId xmlns:r="http://schemas.openxmlformats.org/officeDocument/2006/relationships" id="260" r:id="Rea84a9a50ab04bf4"/>
    <p:sldId xmlns:r="http://schemas.openxmlformats.org/officeDocument/2006/relationships" id="261" r:id="R56410c65e13e498b"/>
    <p:sldId xmlns:r="http://schemas.openxmlformats.org/officeDocument/2006/relationships" id="262" r:id="R1abd547d1c5343fa"/>
    <p:sldId xmlns:r="http://schemas.openxmlformats.org/officeDocument/2006/relationships" id="263" r:id="Rbedff94ca0154553"/>
    <p:sldId xmlns:r="http://schemas.openxmlformats.org/officeDocument/2006/relationships" id="264" r:id="R39d6573d2f8a4055"/>
    <p:sldId xmlns:r="http://schemas.openxmlformats.org/officeDocument/2006/relationships" id="265" r:id="Rc00072a73aec436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fed079e30234969" /><Relationship Type="http://schemas.openxmlformats.org/officeDocument/2006/relationships/slideMaster" Target="/ppt/slideMasters/slideMaster1.xml" Id="R8884115e99b748ad" /><Relationship Type="http://schemas.openxmlformats.org/officeDocument/2006/relationships/notesMaster" Target="/ppt/notesMasters/notesMaster1.xml" Id="R711d18dde3f046ae" /><Relationship Type="http://schemas.openxmlformats.org/officeDocument/2006/relationships/presProps" Target="/ppt/presProps.xml" Id="Rff2d305510474990" /><Relationship Type="http://schemas.openxmlformats.org/officeDocument/2006/relationships/tableStyles" Target="/ppt/tableStyles.xml" Id="R8aa452031ff245e7" /><Relationship Type="http://schemas.openxmlformats.org/officeDocument/2006/relationships/slide" Target="/ppt/slides/slide1.xml" Id="R643137d2d7c242c1" /><Relationship Type="http://schemas.openxmlformats.org/officeDocument/2006/relationships/slide" Target="/ppt/slides/slide2.xml" Id="R60be4aeede004b5a" /><Relationship Type="http://schemas.openxmlformats.org/officeDocument/2006/relationships/slide" Target="/ppt/slides/slide3.xml" Id="Re9efa0fa63d74192" /><Relationship Type="http://schemas.openxmlformats.org/officeDocument/2006/relationships/slide" Target="/ppt/slides/slide4.xml" Id="Rc71c8fbe807c47ab" /><Relationship Type="http://schemas.openxmlformats.org/officeDocument/2006/relationships/slide" Target="/ppt/slides/slide5.xml" Id="Rea84a9a50ab04bf4" /><Relationship Type="http://schemas.openxmlformats.org/officeDocument/2006/relationships/slide" Target="/ppt/slides/slide6.xml" Id="R56410c65e13e498b" /><Relationship Type="http://schemas.openxmlformats.org/officeDocument/2006/relationships/slide" Target="/ppt/slides/slide7.xml" Id="R1abd547d1c5343fa" /><Relationship Type="http://schemas.openxmlformats.org/officeDocument/2006/relationships/slide" Target="/ppt/slides/slide8.xml" Id="Rbedff94ca0154553" /><Relationship Type="http://schemas.openxmlformats.org/officeDocument/2006/relationships/slide" Target="/ppt/slides/slide9.xml" Id="R39d6573d2f8a4055" /><Relationship Type="http://schemas.openxmlformats.org/officeDocument/2006/relationships/slide" Target="/ppt/slides/slide10.xml" Id="Rc00072a73aec436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a9410977b93471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7cc05606b544305" /><Relationship Type="http://schemas.openxmlformats.org/officeDocument/2006/relationships/notesMaster" Target="/ppt/notesMasters/notesMaster1.xml" Id="Re73b248ba339422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0059c39927c4363" /><Relationship Type="http://schemas.openxmlformats.org/officeDocument/2006/relationships/notesMaster" Target="/ppt/notesMasters/notesMaster1.xml" Id="R9d075d7a2e6442a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31334cc844b43d4" /><Relationship Type="http://schemas.openxmlformats.org/officeDocument/2006/relationships/notesMaster" Target="/ppt/notesMasters/notesMaster1.xml" Id="Rd2ad62edcf2c41c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3f0f56176154678" /><Relationship Type="http://schemas.openxmlformats.org/officeDocument/2006/relationships/notesMaster" Target="/ppt/notesMasters/notesMaster1.xml" Id="R7cc29968852b455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d01717be7034103" /><Relationship Type="http://schemas.openxmlformats.org/officeDocument/2006/relationships/notesMaster" Target="/ppt/notesMasters/notesMaster1.xml" Id="R23aa79d1b8ab4f3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89f73ee0afe4c0b" /><Relationship Type="http://schemas.openxmlformats.org/officeDocument/2006/relationships/notesMaster" Target="/ppt/notesMasters/notesMaster1.xml" Id="R22cfc7c835c1495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98585023a2d45de" /><Relationship Type="http://schemas.openxmlformats.org/officeDocument/2006/relationships/notesMaster" Target="/ppt/notesMasters/notesMaster1.xml" Id="Re114736d3c08457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ef748539b8e48fc" /><Relationship Type="http://schemas.openxmlformats.org/officeDocument/2006/relationships/notesMaster" Target="/ppt/notesMasters/notesMaster1.xml" Id="R898843e224834da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3a6540b71a14fa8" /><Relationship Type="http://schemas.openxmlformats.org/officeDocument/2006/relationships/notesMaster" Target="/ppt/notesMasters/notesMaster1.xml" Id="R9c39737c72e5443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18d19cb230d4037" /><Relationship Type="http://schemas.openxmlformats.org/officeDocument/2006/relationships/notesMaster" Target="/ppt/notesMasters/notesMaster1.xml" Id="Rccc3ef793e8b406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NYCity.Christmas 2026 sponsor package plan and current site surfaces. Pricing is proposed launch pricing, not a guarantee of availability or results.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NYCity.Christmas 2026 sponsor package plan and current site surfaces. Pricing is proposed launch pricing, not a guarantee of availability or results.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NYCity.Christmas 2026 sponsor package plan and current site surfaces. Pricing is proposed launch pricing, not a guarantee of availability or results.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NYCity.Christmas 2026 sponsor package plan and current site surfaces. Pricing is proposed launch pricing, not a guarantee of availability or results.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NYCity.Christmas 2026 sponsor package plan and current site surfaces. Pricing is proposed launch pricing, not a guarantee of availability or results. Family privacy requirements come from the current Letters to Santa sponsor brief.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NYCity.Christmas 2026 sponsor package plan and current site surfaces. Pricing is proposed launch pricing, not a guarantee of availability or results.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NYCity.Christmas 2026 sponsor package plan and current site surfaces. Pricing is proposed launch pricing, not a guarantee of availability or results.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NYCity.Christmas 2026 sponsor package plan and current site surfaces. Pricing is proposed launch pricing, not a guarantee of availability or results.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NYCity.Christmas 2026 sponsor package plan and current site surfaces. Pricing is proposed launch pricing, not a guarantee of availability or results.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NYCity.Christmas 2026 sponsor package plan and current site surfaces. Pricing is proposed launch pricing, not a guarantee of availability or results.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5293dcf70b4c2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5277508ee9c4031" /><Relationship Type="http://schemas.openxmlformats.org/officeDocument/2006/relationships/slideLayout" Target="/ppt/slideLayouts/slideLayout1.xml" Id="R795df329a0044d3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95df329a0044d3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60bc86b8194957" /><Relationship Type="http://schemas.openxmlformats.org/officeDocument/2006/relationships/image" Target="/ppt/media/image.bin" Id="Rc7f67aad8008466d" /><Relationship Type="http://schemas.openxmlformats.org/officeDocument/2006/relationships/image" Target="/ppt/media/image.png" Id="R08e11dcb5dad49b1" /><Relationship Type="http://schemas.openxmlformats.org/officeDocument/2006/relationships/notesSlide" Target="/ppt/notesSlides/notesSlide1.xml" Id="R1dcb1d770cc549c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91587c7e7a4bc3" /><Relationship Type="http://schemas.openxmlformats.org/officeDocument/2006/relationships/image" Target="/ppt/media/image2.png" Id="R99f88c6c38ec44af" /><Relationship Type="http://schemas.openxmlformats.org/officeDocument/2006/relationships/notesSlide" Target="/ppt/notesSlides/notesSlide2.xml" Id="R8c39737112154a9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90602e89194611" /><Relationship Type="http://schemas.openxmlformats.org/officeDocument/2006/relationships/image" Target="/ppt/media/image3.png" Id="Rc6d41dd73838494d" /><Relationship Type="http://schemas.openxmlformats.org/officeDocument/2006/relationships/notesSlide" Target="/ppt/notesSlides/notesSlide3.xml" Id="Rb960d5a2af9b4cc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ca6acd7fff47e5" /><Relationship Type="http://schemas.openxmlformats.org/officeDocument/2006/relationships/image" Target="/ppt/media/image4.png" Id="R49e85995c8a345c9" /><Relationship Type="http://schemas.openxmlformats.org/officeDocument/2006/relationships/notesSlide" Target="/ppt/notesSlides/notesSlide4.xml" Id="Ra04f83c619a8422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28d9140e7f461b" /><Relationship Type="http://schemas.openxmlformats.org/officeDocument/2006/relationships/image" Target="/ppt/media/image5.png" Id="R8b44977bb33d4470" /><Relationship Type="http://schemas.openxmlformats.org/officeDocument/2006/relationships/notesSlide" Target="/ppt/notesSlides/notesSlide5.xml" Id="R4f6607195cdd49e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9fe63a3c514e49" /><Relationship Type="http://schemas.openxmlformats.org/officeDocument/2006/relationships/image" Target="/ppt/media/image6.png" Id="Rc209875effbc4582" /><Relationship Type="http://schemas.openxmlformats.org/officeDocument/2006/relationships/notesSlide" Target="/ppt/notesSlides/notesSlide6.xml" Id="Rbf1150fed875473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a58b8477754890" /><Relationship Type="http://schemas.openxmlformats.org/officeDocument/2006/relationships/image" Target="/ppt/media/image7.png" Id="Rf0669dbfe22b48b4" /><Relationship Type="http://schemas.openxmlformats.org/officeDocument/2006/relationships/image" Target="/ppt/media/image2.bin" Id="Rd8a5c728185647b1" /><Relationship Type="http://schemas.openxmlformats.org/officeDocument/2006/relationships/notesSlide" Target="/ppt/notesSlides/notesSlide7.xml" Id="R4c19d1f4081245a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f60b233def4c61" /><Relationship Type="http://schemas.openxmlformats.org/officeDocument/2006/relationships/image" Target="/ppt/media/image8.png" Id="Rb0419fe1de7c45ae" /><Relationship Type="http://schemas.openxmlformats.org/officeDocument/2006/relationships/notesSlide" Target="/ppt/notesSlides/notesSlide8.xml" Id="R8ccd2f25d0604a2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70c51812f14fb2" /><Relationship Type="http://schemas.openxmlformats.org/officeDocument/2006/relationships/image" Target="/ppt/media/image9.png" Id="R102c818c20434809" /><Relationship Type="http://schemas.openxmlformats.org/officeDocument/2006/relationships/notesSlide" Target="/ppt/notesSlides/notesSlide9.xml" Id="R1ab9061e94734c7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fc002f8b4c4c89" /><Relationship Type="http://schemas.openxmlformats.org/officeDocument/2006/relationships/image" Target="/ppt/media/image10.png" Id="R0e6155a3e0fe4e42" /><Relationship Type="http://schemas.openxmlformats.org/officeDocument/2006/relationships/notesSlide" Target="/ppt/notesSlides/notesSlide10.xml" Id="R279797817f30406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419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f67aad8008466d"/>
          <a:srcRect xmlns:a="http://schemas.openxmlformats.org/drawingml/2006/main" l="3206" t="0" r="32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3AA9C8-8FD9-4DC8-B4EE-744B89BB9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41923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BABD4E-FCEF-401E-9E56-D8D2239D2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4632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e11dcb5dad49b1"/>
          <a:stretch xmlns:a="http://schemas.openxmlformats.org/drawingml/2006/main"/>
        </p:blipFill>
        <p:spPr>
          <a:xfrm xmlns:a="http://schemas.openxmlformats.org/drawingml/2006/main">
            <a:off x="666750" y="552450"/>
            <a:ext cx="742950" cy="7429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7CF599-749D-4FEC-8516-573812DEE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657225"/>
            <a:ext cx="3905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NYCity.Christmas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A71DAD-91A8-49C4-90E5-4407EE881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070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3CF7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3CF78"/>
                </a:solidFill>
                <a:latin typeface="Arial"/>
                <a:ea typeface="Arial"/>
                <a:cs typeface="Arial"/>
              </a:rPr>
              <a:t>2026 SPONSORSHIP &amp; ADVERTISING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48444C-8B6B-40C3-A424-E986C985F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828675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Put your business</a:t>
            </a:r>
          </a:p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inside the holiday plan.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05B9AC-9CAF-456C-ADC2-37C4C7178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95750"/>
            <a:ext cx="71437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E4F3F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E4F3F7"/>
                </a:solidFill>
                <a:latin typeface="Arial"/>
                <a:ea typeface="Arial"/>
                <a:cs typeface="Arial"/>
              </a:rPr>
              <a:t>Packages for advertisers, restaurants, event organizers, holiday vendors and presenting partners.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949245-5735-462B-9DE3-6619952CB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72100"/>
            <a:ext cx="4476750" cy="552450"/>
          </a:xfrm>
          <a:prstGeom xmlns:a="http://schemas.openxmlformats.org/drawingml/2006/main" prst="roundRect">
            <a:avLst>
              <a:gd name="adj" fmla="val 31034"/>
            </a:avLst>
          </a:prstGeom>
          <a:solidFill xmlns:a="http://schemas.openxmlformats.org/drawingml/2006/main">
            <a:srgbClr val="F3CF7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8D12A7-05FF-4A2B-B0BB-E5FCD3E72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448300"/>
            <a:ext cx="4095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Launch menu · creative ideas · proposal process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0FFD21-59F7-4944-82E4-5DB85978B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2293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2026 PARTNER DECK</a:t>
            </a:r>
          </a:p>
        </p:txBody>
      </p:sp>
    </p:spTree>
    <p:extLst>
      <p:ext uri="{BB962C8B-B14F-4D97-AF65-F5344CB8AC3E}">
        <p14:creationId xmlns:p14="http://schemas.microsoft.com/office/powerpoint/2010/main" val="3250700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B03A44-9555-4AE3-AF65-E6C60F877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4632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f88c6c38ec44af"/>
          <a:stretch xmlns:a="http://schemas.openxmlformats.org/drawingml/2006/main"/>
        </p:blipFill>
        <p:spPr>
          <a:xfrm xmlns:a="http://schemas.openxmlformats.org/drawingml/2006/main">
            <a:off x="590550" y="381000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ACA6AA-7189-4B18-9ECA-A95544245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00050"/>
            <a:ext cx="2667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NYCity.Christmas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9FCB25-52E7-4C31-AA1E-0662EF12F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57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WHY ADVERTISE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D14A4A-99EA-4567-A2CA-3000C916B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Reach people while the plan is taking shape.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BB260A-5DD5-408F-981F-E7BBC6579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191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F747C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9BE66F-6639-4D85-98D0-9F48B5CE2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030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463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B25871-97BE-4987-B2A8-182F785A9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241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Choose the moment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285D8C-C4DE-4B13-B647-815AB9025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324100"/>
            <a:ext cx="7334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Appear beside a route, calendar, family activity, dining tool or official booking decision.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B6D9CE-E663-4DBF-9D8D-5C7A6968A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4632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5486EB-B10B-4958-9338-9D2B70A86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861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Give a useful answer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B595B9-7B8B-4A14-A724-C4DB33092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086100"/>
            <a:ext cx="7334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Show the neighborhood, dates, party size, service area, official link and practical offer.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8DD994-12C9-42B6-890D-BA5526DE5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2430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4632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9425C4-2D43-42C4-BC5F-2FC43914B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481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Build around one outcome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89841A-8B91-43BE-9459-3B04F9B4E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848100"/>
            <a:ext cx="7334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148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Use the campaign to support a restaurant booking route, event attendance, visits or provider inquiries.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FCC07B-707B-4AF0-AA9D-D00713E0B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8630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463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499D50-9352-4A0E-8D35-8CF4B966B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01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Agree on proof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C60620-E16E-4383-AFC4-581E03779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610100"/>
            <a:ext cx="7334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Define the placement inventory and available aggregate delivery measures before launch.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73722B-E0A6-4310-98A8-FA28963FF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62600"/>
            <a:ext cx="109728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DCEEF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EFA655-D945-44AD-B8B8-45E085390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648325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The commercial value comes from context and usefulness. Audience volume and sales are never guaranteed.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DD8CE9-C0E4-4F3B-BE27-460EB589F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876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2026 launch pricing · final inventory and scope require written agreement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4F057B-8DF0-4FD7-ADAD-0665AF634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438900"/>
            <a:ext cx="2628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newyorkcity.christmas/partners</a:t>
            </a:r>
          </a:p>
        </p:txBody>
      </p:sp>
    </p:spTree>
    <p:extLst>
      <p:ext uri="{BB962C8B-B14F-4D97-AF65-F5344CB8AC3E}">
        <p14:creationId xmlns:p14="http://schemas.microsoft.com/office/powerpoint/2010/main" val="3753211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B65875F-59B4-4D11-A0A8-C57DC1FD8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4632"/>
          </a:solidFill>
          <a:ln xmlns:a="http://schemas.openxmlformats.org/drawingml/2006/main" w="0">
            <a:noFill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d41dd73838494d"/>
          <a:stretch xmlns:a="http://schemas.openxmlformats.org/drawingml/2006/main"/>
        </p:blipFill>
        <p:spPr>
          <a:xfrm xmlns:a="http://schemas.openxmlformats.org/drawingml/2006/main">
            <a:off x="590550" y="381000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1870B4-5F18-46A6-B264-04F1E965F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00050"/>
            <a:ext cx="2667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NYCity.Christmas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F34AF5-7F30-4118-BB66-37F98C470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57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PACKAGE LADDER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5E4874-6139-4C44-9294-C34AA7861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A practical entry point for every campaign size.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6DF9FB-B571-4FE0-BCAA-A936307F8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191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F747C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41C931-B235-4FEF-BAF2-81B3E3005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2381250" cy="685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DCEE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17915D-C5E8-4C3A-AFD7-9F175135F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76475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$99–$350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3DABB9-55D5-41D1-AA34-DE8A5037A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81275"/>
            <a:ext cx="200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VISIBLE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BEF481-D69D-451F-9DB9-F72AC9F6A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247900"/>
            <a:ext cx="7810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374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23744"/>
                </a:solidFill>
                <a:latin typeface="Arial"/>
                <a:ea typeface="Arial"/>
                <a:cs typeface="Arial"/>
              </a:rPr>
              <a:t>Enhanced vendor profile, sponsor card, route placement or banner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C2E6D2-1486-4E39-9EC7-17344438F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2381250" cy="685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39755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990BA5-0ABA-4E28-96E4-E2C77CBDA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171825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$325–$750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DB9AC9-EB7E-4F4B-B59A-BD7252F9D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76625"/>
            <a:ext cx="200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3CF7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3CF78"/>
                </a:solidFill>
                <a:latin typeface="Arial"/>
                <a:ea typeface="Arial"/>
                <a:cs typeface="Arial"/>
              </a:rPr>
              <a:t>FEATURED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39B3A6-CFF5-4034-AB59-41E328BC8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3143250"/>
            <a:ext cx="7810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374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23744"/>
                </a:solidFill>
                <a:latin typeface="Arial"/>
                <a:ea typeface="Arial"/>
                <a:cs typeface="Arial"/>
              </a:rPr>
              <a:t>Dining spotlight, event feature, family supporter or guide sponsor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ACE8E9-EE0D-46B5-9487-1186514BF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2381250" cy="685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C74632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BD42B7-78E8-48C3-B1E0-DA529CB84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67175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FROM $1,250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401B02-E30F-4C72-A082-4E4636B14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71975"/>
            <a:ext cx="200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3CF7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3CF78"/>
                </a:solidFill>
                <a:latin typeface="Arial"/>
                <a:ea typeface="Arial"/>
                <a:cs typeface="Arial"/>
              </a:rPr>
              <a:t>PRESENTING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F82C8C-2BCE-4F54-BBF9-5451B53AD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4038600"/>
            <a:ext cx="7810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374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23744"/>
                </a:solidFill>
                <a:latin typeface="Arial"/>
                <a:ea typeface="Arial"/>
                <a:cs typeface="Arial"/>
              </a:rPr>
              <a:t>Letters to Santa partner, full-page sponsor or major event hub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E58C7F-A329-47EC-856E-0F20A9B99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2381250" cy="685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4192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D4D7B8-19CF-4AD9-9D86-6CE0321B1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962525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FROM $6,500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2CAEC4-A7F7-4559-A652-AB84768E4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67325"/>
            <a:ext cx="200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3CF7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3CF78"/>
                </a:solidFill>
                <a:latin typeface="Arial"/>
                <a:ea typeface="Arial"/>
                <a:cs typeface="Arial"/>
              </a:rPr>
              <a:t>SEASON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996DE0-68E1-404C-A597-A8BCD4F2B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4933950"/>
            <a:ext cx="7810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374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23744"/>
                </a:solidFill>
                <a:latin typeface="Arial"/>
                <a:ea typeface="Arial"/>
                <a:cs typeface="Arial"/>
              </a:rPr>
              <a:t>A custom presence across several selected holiday-planning surfaces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898B556-B27F-4B99-A13D-48FA076D0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876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2026 launch pricing · final inventory and scope require written agreement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7FCE8E9-5669-45C9-989F-59C799C56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438900"/>
            <a:ext cx="2628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newyorkcity.christmas/partners</a:t>
            </a:r>
          </a:p>
        </p:txBody>
      </p:sp>
    </p:spTree>
    <p:extLst>
      <p:ext uri="{BB962C8B-B14F-4D97-AF65-F5344CB8AC3E}">
        <p14:creationId xmlns:p14="http://schemas.microsoft.com/office/powerpoint/2010/main" val="9755615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9DC5608-8637-4955-9AF2-6AA92192D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4632"/>
          </a:solidFill>
          <a:ln xmlns:a="http://schemas.openxmlformats.org/drawingml/2006/main" w="0">
            <a:noFill/>
          </a:ln>
        </p:spPr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e85995c8a345c9"/>
          <a:stretch xmlns:a="http://schemas.openxmlformats.org/drawingml/2006/main"/>
        </p:blipFill>
        <p:spPr>
          <a:xfrm xmlns:a="http://schemas.openxmlformats.org/drawingml/2006/main">
            <a:off x="590550" y="381000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F93BDA-1F3D-4954-A9A9-F070333E4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00050"/>
            <a:ext cx="2667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NYCity.Christmas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DC4520-FF29-4EF0-B0D4-8C9D502E6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57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FAST-START PACKAGES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F30EA4-BAD2-4FC6-AAC0-DDD16DBBE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Quick visibility and dining placements.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D5C9F6-9753-4099-8F3A-CBBB7452D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191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F747C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371A9F-E5E4-4DF4-9D18-5CC216473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722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Holiday Spark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F16409-69E9-4C4E-BD74-17D5D6919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2288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$125 · 14 days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E843EB-BCBB-4B9B-AF8C-3D37EDCDC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900"/>
            <a:ext cx="53530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CF7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906D26-E5A9-46E0-9582-5A8C6BA7A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05100"/>
            <a:ext cx="53530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One linked sponsor card, approved image and concise offer.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863111-84C7-4A18-AF5E-7A957B4BD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0980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722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Route Spotlight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3DBF1C-8762-4B55-BB4D-E3A433493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22288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$250 · 28 days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488FB4-B05F-44E3-BC06-AA3313CE1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628900"/>
            <a:ext cx="53530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CF78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3C4040-BD19-486D-A703-55693077B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05100"/>
            <a:ext cx="53530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Contextual placement beside one relevant route or guide.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2DA6DA-371F-4548-956B-FBE09A846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6710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722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Seasonal Banner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1E3E4F-E21D-424F-8369-62F99FD43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4861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$350 · 14 days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BBC699-6374-4AFE-B6FD-D208A22E3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53530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CF7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64C8C2-1DAE-403F-8989-D95C0219E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62400"/>
            <a:ext cx="53530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One responsive banner on an agreed page. Limited inventory.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038695-7A2E-49DB-B521-8DBFCF9F3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46710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722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Restaurant Feature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E37C07-17B4-4F49-94AE-E033CBD35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34861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$325 · 21 days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487979-DA0C-4E24-8C8B-B2AD0C95B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886200"/>
            <a:ext cx="53530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CF78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1E8E19-12DB-4BFE-B049-0B22BCD80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62400"/>
            <a:ext cx="53530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Photo-led dining card with menu or official booking link.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B45340-39E3-48DD-9822-EEA284C46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2440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722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Tables &amp; Waitlist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B2DD99-171B-4849-BD1F-27E40DE28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743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$450 · 28 days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BBD568F-8A1D-48E9-8546-132E80773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0"/>
            <a:ext cx="53530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CF78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C2CABAD-3AEC-4D49-B11A-0D6EB0E46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53530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Featured dining position with dates, party size and booking policy.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B259F69-BD76-4AE0-BEFA-2D76DE0DD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72440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722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Dinner + Lights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E1B9283-39F8-455C-B620-EB04D2AF4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4743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$650 · 28 days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98DDD7-2A8E-41C6-B70C-97D2938FA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5143500"/>
            <a:ext cx="53530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CF78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C33CB6A-509E-45A6-891A-22AAF1B28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5219700"/>
            <a:ext cx="53530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Restaurant feature plus a reviewed before-or-after lights route.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4A20D31-0BDA-4BBC-AF84-8621B4EAF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876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2026 launch pricing · final inventory and scope require written agreement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472A502-46A9-46A9-85BB-C7AEC6706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438900"/>
            <a:ext cx="2628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newyorkcity.christmas/partners</a:t>
            </a:r>
          </a:p>
        </p:txBody>
      </p:sp>
    </p:spTree>
    <p:extLst>
      <p:ext uri="{BB962C8B-B14F-4D97-AF65-F5344CB8AC3E}">
        <p14:creationId xmlns:p14="http://schemas.microsoft.com/office/powerpoint/2010/main" val="18251783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5196AF5-7667-4D94-8AEF-EC2072238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4632"/>
          </a:solidFill>
          <a:ln xmlns:a="http://schemas.openxmlformats.org/drawingml/2006/main" w="0">
            <a:noFill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44977bb33d4470"/>
          <a:stretch xmlns:a="http://schemas.openxmlformats.org/drawingml/2006/main"/>
        </p:blipFill>
        <p:spPr>
          <a:xfrm xmlns:a="http://schemas.openxmlformats.org/drawingml/2006/main">
            <a:off x="590550" y="381000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806185-881B-4EFC-BC1E-4AF61AAC2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00050"/>
            <a:ext cx="2667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NYCity.Christmas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D80521-D287-49CE-A28B-B972A24CA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57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SANTA &amp; FAMILY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64F438-FD83-49DF-9784-BE0947980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Holiday magic with firm privacy boundaries.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ED8ABE-5839-462E-AE1D-1CF9466CA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191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F747C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8C6437-644B-452B-88D2-2BA590038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4972050" cy="3381375"/>
          </a:xfrm>
          <a:prstGeom xmlns:a="http://schemas.openxmlformats.org/drawingml/2006/main" prst="roundRect">
            <a:avLst>
              <a:gd name="adj" fmla="val 6761"/>
            </a:avLst>
          </a:prstGeom>
          <a:solidFill xmlns:a="http://schemas.openxmlformats.org/drawingml/2006/main">
            <a:srgbClr val="04192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AC6E14-3632-4373-9073-FBCA94861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76500"/>
            <a:ext cx="419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3CF7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3CF78"/>
                </a:solidFill>
                <a:latin typeface="Arial"/>
                <a:ea typeface="Arial"/>
                <a:cs typeface="Arial"/>
              </a:rPr>
              <a:t>LETTER TO SANTA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23FAF9-B864-486B-A60D-77CACD79F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819400"/>
            <a:ext cx="419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02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Presenting partner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E35B2B-A700-4937-BBDF-16D6F444A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352800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889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3CF78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3CF78"/>
                </a:solidFill>
                <a:latin typeface="Arial"/>
                <a:ea typeface="Arial"/>
                <a:cs typeface="Arial"/>
              </a:rPr>
              <a:t>$1,250 · 2026 season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24E3F9-BD9B-493A-A392-1C24C55EC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867150"/>
            <a:ext cx="4095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DEEF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DDEEF2"/>
                </a:solidFill>
                <a:latin typeface="Arial"/>
                <a:ea typeface="Arial"/>
                <a:cs typeface="Arial"/>
              </a:rPr>
              <a:t>One presenting credit on the page, a parent-facing acknowledgement after email delivery is active, and up to four weekly family-content mentions.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22B53D-AA84-4BDC-9125-7000985FB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1625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One presenting partner · up to two supporters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DC20F1-C15C-4B63-A04A-5AC5BCA9B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2669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1159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Holiday Service Profile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2D317C-690F-4DDB-80AA-26A93A38E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266950"/>
            <a:ext cx="1962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$99 / season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C9E029-FC62-44A1-AAFE-665C7F518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628900"/>
            <a:ext cx="541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Enhanced profile for Santa, carolers, photographers, decorators or tours.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1A2492-3C7A-47B9-86ED-683C7EF10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33337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1159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Featured Santa Service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A3E53D-CEA5-4487-BBFA-9D80FACB9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333750"/>
            <a:ext cx="1962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$149 / season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2DB57E-D3D9-4A1F-BC42-987A6AD3F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3695700"/>
            <a:ext cx="541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Direct provider inquiry with hourly rate and minimum-time fields.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8785B1-66F0-40C9-863D-696AE8868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44005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1159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Letters Supporter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7ED712-B1BF-4ACF-9825-A4977591C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400550"/>
            <a:ext cx="1962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$350 / season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1284D9-25FB-4753-88E4-B3F8150B9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4762500"/>
            <a:ext cx="541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Family-safe acknowledgement outside the child’s letter and reply.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20B9F2-EEFD-4AC6-ABA2-B19BFC704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5562600"/>
            <a:ext cx="5410200" cy="514350"/>
          </a:xfrm>
          <a:prstGeom xmlns:a="http://schemas.openxmlformats.org/drawingml/2006/main" prst="roundRect">
            <a:avLst>
              <a:gd name="adj" fmla="val 25926"/>
            </a:avLst>
          </a:prstGeom>
          <a:solidFill xmlns:a="http://schemas.openxmlformats.org/drawingml/2006/main">
            <a:srgbClr val="DCEEF3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299601-5388-4FC9-923D-B1FD435A2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56388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363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Sponsors receive no names, emails, letters, replies, photos or child-level activity.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BB301D2-84AC-488E-B39C-90B7C7A57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876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2026 launch pricing · final inventory and scope require written agreement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BE288CA-2BDF-4115-831B-690868567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438900"/>
            <a:ext cx="2628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newyorkcity.christmas/partners</a:t>
            </a:r>
          </a:p>
        </p:txBody>
      </p:sp>
    </p:spTree>
    <p:extLst>
      <p:ext uri="{BB962C8B-B14F-4D97-AF65-F5344CB8AC3E}">
        <p14:creationId xmlns:p14="http://schemas.microsoft.com/office/powerpoint/2010/main" val="180132037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557A899-BFFE-4463-90A9-D6A04D241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4632"/>
          </a:solidFill>
          <a:ln xmlns:a="http://schemas.openxmlformats.org/drawingml/2006/main" w="0">
            <a:noFill/>
          </a:ln>
        </p:spPr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09875effbc4582"/>
          <a:stretch xmlns:a="http://schemas.openxmlformats.org/drawingml/2006/main"/>
        </p:blipFill>
        <p:spPr>
          <a:xfrm xmlns:a="http://schemas.openxmlformats.org/drawingml/2006/main">
            <a:off x="590550" y="381000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5D0A23-04FF-4920-981F-C05FB0143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00050"/>
            <a:ext cx="2667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NYCity.Christmas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DA096C-A31D-4B67-8A27-AD23BAEEE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57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EVENTS &amp; SECTION OWNERSHIP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277A01-1167-44B4-A378-7CE630169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151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Scale from a verified listing to a major seasonal presence.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B755F7-42CF-4BFF-9001-4CE6F6464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191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F747C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8ADFB6-49A6-4829-995F-9B9A62FC6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109728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4192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26A76F-709D-4FBD-8032-1E610D319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4790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3CF7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3CF78"/>
                </a:solidFill>
                <a:latin typeface="Arial"/>
                <a:ea typeface="Arial"/>
                <a:cs typeface="Arial"/>
              </a:rPr>
              <a:t>PACKAGE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B870E4-7CF9-47A6-BF41-D95AEAC79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24790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3CF7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3CF78"/>
                </a:solidFill>
                <a:latin typeface="Arial"/>
                <a:ea typeface="Arial"/>
                <a:cs typeface="Arial"/>
              </a:rPr>
              <a:t>LAUNCH RATE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C7FDB6-B89F-45E4-8EB9-F7BA72E32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24790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3CF7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3CF78"/>
                </a:solidFill>
                <a:latin typeface="Arial"/>
                <a:ea typeface="Arial"/>
                <a:cs typeface="Arial"/>
              </a:rPr>
              <a:t>TERM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46DB5C-99B5-478B-8FE8-04304B85E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247900"/>
            <a:ext cx="361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3CF7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3CF78"/>
                </a:solidFill>
                <a:latin typeface="Arial"/>
                <a:ea typeface="Arial"/>
                <a:cs typeface="Arial"/>
              </a:rPr>
              <a:t>CORE DELIVERABLE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23AD77-45B8-4413-BDC5-30849B25C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95575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Event Listing Boost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F73B53-0675-42B0-A291-995742295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695575"/>
            <a:ext cx="190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$195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61FA1B-8E74-4F2E-8EEC-BE1C0A6F9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695575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237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23744"/>
                </a:solidFill>
                <a:latin typeface="Arial"/>
                <a:ea typeface="Arial"/>
                <a:cs typeface="Arial"/>
              </a:rPr>
              <a:t>21 days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94FFD1-79AC-4888-8404-EAED118B1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676525"/>
            <a:ext cx="361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Enhanced calendar card and official event link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A22754-9737-425B-BC0E-7C1381BC9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1350"/>
            <a:ext cx="109728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E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6D1067-0B6B-4CF6-84B7-685D52C61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28975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Event Spotlight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5B9451-C316-4F6A-8803-B024BF9EB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228975"/>
            <a:ext cx="190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$500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90BD3E-2155-44DF-9BCD-6E44A816A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228975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237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23744"/>
                </a:solidFill>
                <a:latin typeface="Arial"/>
                <a:ea typeface="Arial"/>
                <a:cs typeface="Arial"/>
              </a:rPr>
              <a:t>28 days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071628-4053-4654-BA6C-30F94714F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209925"/>
            <a:ext cx="361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57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Calendar feature, contextual placement and two concepts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A2262B-C9D2-49E6-B6D6-1D33EC47C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62375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Holiday Guide Sponsor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095DF5-2ADF-4C0F-90A1-6953E74C0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762375"/>
            <a:ext cx="190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$750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F182FE-239D-4072-843F-203858BB1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62375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237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23744"/>
                </a:solidFill>
                <a:latin typeface="Arial"/>
                <a:ea typeface="Arial"/>
                <a:cs typeface="Arial"/>
              </a:rPr>
              <a:t>42 days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5C0E9B-7BE9-4184-ADCA-EA2960515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743325"/>
            <a:ext cx="361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93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Page-level presenting credit with limited category protection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47C8DE-902E-493F-BC80-1EE646583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48150"/>
            <a:ext cx="109728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EF3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3E0BC3A-7198-4A7E-8A17-811AF94AB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95775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Presenting Event Partner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93D002-6D4A-45D4-8DAD-DF8A761B8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295775"/>
            <a:ext cx="190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From $1,500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A71D6A0-3555-42B8-BAC1-54016F319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95775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237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23744"/>
                </a:solidFill>
                <a:latin typeface="Arial"/>
                <a:ea typeface="Arial"/>
                <a:cs typeface="Arial"/>
              </a:rPr>
              <a:t>per event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D5DF934-B1F1-4E2F-87C9-5E1C91CFA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276725"/>
            <a:ext cx="361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Dedicated campaign page, schedule and official ticket routes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7004975-71A2-4817-A734-4A417754C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29175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Full-Page Sponsor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F014989-1F73-4E76-AE38-ECD485DD5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829175"/>
            <a:ext cx="190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From $1,500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FB44A21-50C6-4D6A-BCF4-9F08C836B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29175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237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23744"/>
                </a:solidFill>
                <a:latin typeface="Arial"/>
                <a:ea typeface="Arial"/>
                <a:cs typeface="Arial"/>
              </a:rPr>
              <a:t>28 days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7E8D735-BE34-4DFB-862E-2A982E12F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810125"/>
            <a:ext cx="361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89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Banner, sponsor module and integrated destination links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DC2F1C1-5005-4C01-8B9D-48B6CA490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14950"/>
            <a:ext cx="109728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EF3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7A2ACEC-783F-41A4-B2B4-D15C1DC4D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62575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Season Presenting Partner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B192807-BDE5-461F-B881-F2393DCE7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362575"/>
            <a:ext cx="190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From $6,500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BE2CB7F-809D-46DF-A049-4979CF083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362575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237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23744"/>
                </a:solidFill>
                <a:latin typeface="Arial"/>
                <a:ea typeface="Arial"/>
                <a:cs typeface="Arial"/>
              </a:rPr>
              <a:t>2026 season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15E1CCA-C6DC-437A-8229-E7245A77D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5343525"/>
            <a:ext cx="361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Custom inventory across selected sections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49C2905-D3FB-47B5-AC96-7EA293A5A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876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2026 launch pricing · final inventory and scope require written agreement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87B3D8B4-7600-4B46-B3C0-F7835949D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438900"/>
            <a:ext cx="2628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newyorkcity.christmas/partners</a:t>
            </a:r>
          </a:p>
        </p:txBody>
      </p:sp>
    </p:spTree>
    <p:extLst>
      <p:ext uri="{BB962C8B-B14F-4D97-AF65-F5344CB8AC3E}">
        <p14:creationId xmlns:p14="http://schemas.microsoft.com/office/powerpoint/2010/main" val="3393530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D339063-8783-4295-99A7-65F4E0927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4632"/>
          </a:solidFill>
          <a:ln xmlns:a="http://schemas.openxmlformats.org/drawingml/2006/main" w="0">
            <a:noFill/>
          </a:ln>
        </p:spPr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669dbfe22b48b4"/>
          <a:stretch xmlns:a="http://schemas.openxmlformats.org/drawingml/2006/main"/>
        </p:blipFill>
        <p:spPr>
          <a:xfrm xmlns:a="http://schemas.openxmlformats.org/drawingml/2006/main">
            <a:off x="590550" y="381000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B55C16-6D31-4340-89CD-555C48DE9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00050"/>
            <a:ext cx="2667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NYCity.Christmas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498013-677D-406B-BE3B-634D318CF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57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CREATIVE SPECIALS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AD6413-A7D2-42E6-8748-7CFB4AAED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Campaign ideas built around the holiday experience.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C529DE-B265-4FEF-98D5-71A837EE6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191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F747C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a5c728185647b1"/>
          <a:srcRect xmlns:a="http://schemas.openxmlformats.org/drawingml/2006/main" l="20574" t="0" r="2057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429500" y="2152650"/>
            <a:ext cx="4152900" cy="3714750"/>
          </a:xfrm>
          <a:prstGeom xmlns:a="http://schemas.openxmlformats.org/drawingml/2006/main" prst="roundRect">
            <a:avLst>
              <a:gd name="adj" fmla="val 6154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C41D90-10FD-450E-9FE0-1F40479E5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152650"/>
            <a:ext cx="4152900" cy="371475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041923">
              <a:alpha val="40000"/>
            </a:srgbClr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B37DF9-B007-4A1A-B0D2-6210AD068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Plan B Weather Partner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A3CDCD-F71B-4F07-855B-4FA075F4D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20980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$600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6E2984-0592-4206-893F-93AC27616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6343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Help visitors recover a rainy, cold or crowded day.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43C748-797E-4F83-A1E7-A50FDD315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337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Five-Borough Passport Stop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1A777D-15F3-4876-8D6E-4018BA74A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93370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$650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B472FC-D661-472D-B973-BB85FE62A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28975"/>
            <a:ext cx="6343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Add one reviewed destination or partner-owned visitor perk.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E5C96B-DF6E-4777-BECE-27EE25C9F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Community Prize Partner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A411E6-EA95-46C8-9B46-75608B19F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65760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$250 + prize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22C761-9652-4A24-8FDE-BB730EBE8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6343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Support a lights, photo, pet or neighborhood activation.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6D90C2-9097-4571-894C-4BD622AC2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Neighborhood Collection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23BABA-318C-4AC3-82C5-37F51F9A5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38150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Custom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DBDDC3-26A2-423D-AFF2-6A0BD0293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6775"/>
            <a:ext cx="6343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Several compatible businesses share one useful route.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74B277-E9C1-49C8-9C79-4D3EFF8F3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054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Sponsored Family Resource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184A88-F048-4759-B39B-E5DC2F024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510540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Custom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F209D1-D622-4BD9-8B76-8995A5AE4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00675"/>
            <a:ext cx="6343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Underwrite a printable or kindness activity with safe placement.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815573A-6D0C-4501-81CB-01E6706D5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4819650"/>
            <a:ext cx="342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Custom work begins only after production, inventory, moderation, fulfillment and reporting are defined.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B51B76C-2AB2-400A-9548-99654A136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876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2026 launch pricing · final inventory and scope require written agreement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A469BB-4219-4738-ACB2-38D60C08E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438900"/>
            <a:ext cx="2628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newyorkcity.christmas/partners</a:t>
            </a:r>
          </a:p>
        </p:txBody>
      </p:sp>
    </p:spTree>
    <p:extLst>
      <p:ext uri="{BB962C8B-B14F-4D97-AF65-F5344CB8AC3E}">
        <p14:creationId xmlns:p14="http://schemas.microsoft.com/office/powerpoint/2010/main" val="3924528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CCD70C9-23B8-4840-B4EE-07D3DEAA0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4632"/>
          </a:solidFill>
          <a:ln xmlns:a="http://schemas.openxmlformats.org/drawingml/2006/main" w="0">
            <a:noFill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419fe1de7c45ae"/>
          <a:stretch xmlns:a="http://schemas.openxmlformats.org/drawingml/2006/main"/>
        </p:blipFill>
        <p:spPr>
          <a:xfrm xmlns:a="http://schemas.openxmlformats.org/drawingml/2006/main">
            <a:off x="590550" y="381000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504F79-8430-4388-89E4-735FA3CB0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00050"/>
            <a:ext cx="2667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NYCity.Christmas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7CF082-06A3-4F5B-B91C-B92868235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57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PROPOSAL PROCESS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CDC5DB-7DED-4586-A6AF-6063F205A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A clear path from interest to launch.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B8F18A-4F96-416B-B550-3A9E43EAB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191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F747C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D7FF3D-BCEF-4DCC-9832-409760175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704850" cy="704850"/>
          </a:xfrm>
          <a:prstGeom xmlns:a="http://schemas.openxmlformats.org/drawingml/2006/main" prst="roundRect">
            <a:avLst>
              <a:gd name="adj" fmla="val 27027"/>
            </a:avLst>
          </a:prstGeom>
          <a:solidFill xmlns:a="http://schemas.openxmlformats.org/drawingml/2006/main">
            <a:srgbClr val="04192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DC0C1E-B33D-48F7-A5B2-E649E4362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7048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3CF78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3CF7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E10A1F-C071-4BC1-80C0-CCE60A141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209800"/>
            <a:ext cx="2571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Fit review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53988F-A403-4BC8-A9B9-03DFD34C8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209800"/>
            <a:ext cx="6953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Confirm the business, destination, claims, audience fit and family-safety requirements.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F6E030-36A4-4297-B29B-A3847634A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704850" cy="704850"/>
          </a:xfrm>
          <a:prstGeom xmlns:a="http://schemas.openxmlformats.org/drawingml/2006/main" prst="roundRect">
            <a:avLst>
              <a:gd name="adj" fmla="val 27027"/>
            </a:avLst>
          </a:prstGeom>
          <a:solidFill xmlns:a="http://schemas.openxmlformats.org/drawingml/2006/main">
            <a:srgbClr val="04192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444533-F274-407E-95F9-E79AB480B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1350"/>
            <a:ext cx="7048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3CF78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3CF7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45FE7D-9673-44B3-8240-6CF7C9935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105150"/>
            <a:ext cx="2571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Written proposal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7B787F-0CBE-4A28-8FDF-652D2D5FC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05150"/>
            <a:ext cx="6953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Name the exact placements, dates, creative work, reporting, price and fulfillment owner.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C67D12-F1DF-4895-B50D-658211ACB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704850" cy="704850"/>
          </a:xfrm>
          <a:prstGeom xmlns:a="http://schemas.openxmlformats.org/drawingml/2006/main" prst="roundRect">
            <a:avLst>
              <a:gd name="adj" fmla="val 27027"/>
            </a:avLst>
          </a:prstGeom>
          <a:solidFill xmlns:a="http://schemas.openxmlformats.org/drawingml/2006/main">
            <a:srgbClr val="041923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0AAA6D-8584-4025-9EE3-F1744EBEB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76700"/>
            <a:ext cx="7048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3CF78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3CF7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E52B0E-3318-46D2-9F2B-9B898ED5C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000500"/>
            <a:ext cx="2571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Approval &amp; production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4AC149-1837-41D7-B0F2-9D7F6EBA5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000500"/>
            <a:ext cx="6953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Both sides approve before invoicing, design work or public reservation of inventory.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4CE167-9DC8-4740-AEBB-8505B3EF2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704850" cy="704850"/>
          </a:xfrm>
          <a:prstGeom xmlns:a="http://schemas.openxmlformats.org/drawingml/2006/main" prst="roundRect">
            <a:avLst>
              <a:gd name="adj" fmla="val 27027"/>
            </a:avLst>
          </a:prstGeom>
          <a:solidFill xmlns:a="http://schemas.openxmlformats.org/drawingml/2006/main">
            <a:srgbClr val="C74632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DC4CE2-79D1-438C-B550-0B618D1D9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7048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3CF78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3CF7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FBFA72-064B-4A0D-A518-F0E67C2B5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895850"/>
            <a:ext cx="2571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Launch &amp; report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B08258-CF00-4193-BD97-C22CA3CBF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895850"/>
            <a:ext cx="6953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Check links, assets and labels, then provide the agreed delivery summary.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E64DA8-91A8-47AF-889B-D544F54E5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CF7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790EB4-2BEF-424A-95C8-84652EAE2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876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2026 launch pricing · final inventory and scope require written agreement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E7489E8-4A8E-47F0-958B-F61B1F5F8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438900"/>
            <a:ext cx="2628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newyorkcity.christmas/partners</a:t>
            </a:r>
          </a:p>
        </p:txBody>
      </p:sp>
    </p:spTree>
    <p:extLst>
      <p:ext uri="{BB962C8B-B14F-4D97-AF65-F5344CB8AC3E}">
        <p14:creationId xmlns:p14="http://schemas.microsoft.com/office/powerpoint/2010/main" val="78913442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1AD104-65F3-46EC-8E1E-AD59280DE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4632"/>
          </a:solidFill>
          <a:ln xmlns:a="http://schemas.openxmlformats.org/drawingml/2006/main" w="0">
            <a:noFill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2c818c20434809"/>
          <a:stretch xmlns:a="http://schemas.openxmlformats.org/drawingml/2006/main"/>
        </p:blipFill>
        <p:spPr>
          <a:xfrm xmlns:a="http://schemas.openxmlformats.org/drawingml/2006/main">
            <a:off x="590550" y="381000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8E402F-A26C-4225-8C6E-852033632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00050"/>
            <a:ext cx="2667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NYCity.Christmas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4F7F81-2ECE-46BB-982C-F150FF49A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57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TRUST &amp; MEASUREMENT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33BC06-85B5-4618-8A11-4C108B150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93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Commercial clarity protects the visitor and the advertiser.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CDF5DC-F432-4577-8C0F-CC04BA727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191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F747C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B4445E-2FDB-49CC-AA5D-CF9D50C9F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722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Paid placement label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231BFE-E4D6-4688-BECA-B798479BE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4667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Every paid module receives a clear sponsored or presenting-partner label.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68EE08-9BA0-42DF-A22C-DD68063B0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956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722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Independent facts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19FAA6-8536-4E32-83CB-871EF7982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4667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Payment cannot buy a false date, favorable review or unverified claim.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BA99B4-5218-496C-9E83-C8711E1A5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722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Family privacy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6AE35C-3BBB-4818-A9E3-67B6EF6BB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4667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No sponsor receives private family content or child-level data.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E0E0D0-F010-48CA-9BED-6CFA8155A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209800"/>
            <a:ext cx="5676900" cy="314325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041923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1B4F0D-47EA-4870-BA92-FCD87C7AA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4955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3CF7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3CF78"/>
                </a:solidFill>
                <a:latin typeface="Arial"/>
                <a:ea typeface="Arial"/>
                <a:cs typeface="Arial"/>
              </a:rPr>
              <a:t>REPORT WHAT EXISTS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207D4C-B058-42DB-904A-A42D850F1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895600"/>
            <a:ext cx="476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9881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proposal lists the aggregate measures available for that campaign.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403296-948D-4795-BE23-9CDEAC5F0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752850"/>
            <a:ext cx="4762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DDEEF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DEEF2"/>
                </a:solidFill>
                <a:latin typeface="Arial"/>
                <a:ea typeface="Arial"/>
                <a:cs typeface="Arial"/>
              </a:rPr>
              <a:t>Examples may include placement delivery, page views or outbound clicks after measurement is enabled. No audience, sales, booking or reservation guarantee is implied.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F0216A-FAE7-42EF-8531-ECD3A598D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543550"/>
            <a:ext cx="5676900" cy="514350"/>
          </a:xfrm>
          <a:prstGeom xmlns:a="http://schemas.openxmlformats.org/drawingml/2006/main" prst="roundRect">
            <a:avLst>
              <a:gd name="adj" fmla="val 25926"/>
            </a:avLst>
          </a:prstGeom>
          <a:solidFill xmlns:a="http://schemas.openxmlformats.org/drawingml/2006/main">
            <a:srgbClr val="DCEEF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C05137-37DB-4326-AB12-2E7E35B30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610225"/>
            <a:ext cx="5295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927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The partner owns offer fulfillment, inventory, staffing, refunds and customer service.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F62088-99B5-4770-BCCA-5395291B6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876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F747C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F747C"/>
                </a:solidFill>
                <a:latin typeface="Arial"/>
                <a:ea typeface="Arial"/>
                <a:cs typeface="Arial"/>
              </a:rPr>
              <a:t>2026 launch pricing · final inventory and scope require written agreement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442161-FB93-47A3-A9F3-99C1116D1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438900"/>
            <a:ext cx="2628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C7463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C74632"/>
                </a:solidFill>
                <a:latin typeface="Arial"/>
                <a:ea typeface="Arial"/>
                <a:cs typeface="Arial"/>
              </a:rPr>
              <a:t>newyorkcity.christmas/partners</a:t>
            </a:r>
          </a:p>
        </p:txBody>
      </p:sp>
    </p:spTree>
    <p:extLst>
      <p:ext uri="{BB962C8B-B14F-4D97-AF65-F5344CB8AC3E}">
        <p14:creationId xmlns:p14="http://schemas.microsoft.com/office/powerpoint/2010/main" val="16789190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419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CE0A28-55F0-4598-A290-E1769785A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4632"/>
          </a:solidFill>
          <a:ln xmlns:a="http://schemas.openxmlformats.org/drawingml/2006/main" w="0">
            <a:noFill/>
          </a:ln>
        </p:spPr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6155a3e0fe4e42"/>
          <a:stretch xmlns:a="http://schemas.openxmlformats.org/drawingml/2006/main"/>
        </p:blipFill>
        <p:spPr>
          <a:xfrm xmlns:a="http://schemas.openxmlformats.org/drawingml/2006/main">
            <a:off x="685800" y="571500"/>
            <a:ext cx="723900" cy="7239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B1EC3B-F19D-4F31-B52B-2E43A8B74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685800"/>
            <a:ext cx="400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NYCity.Christmas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13D599-1953-47BE-8483-DF8F33734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478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3CF7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3CF78"/>
                </a:solidFill>
                <a:latin typeface="Arial"/>
                <a:ea typeface="Arial"/>
                <a:cs typeface="Arial"/>
              </a:rPr>
              <a:t>NEXT STEP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959360-6692-4712-82FA-06DF1FE44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66950"/>
            <a:ext cx="8572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Build a campaign brief.</a:t>
            </a:r>
          </a:p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Then scope the exact offer.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5E044C-3BA8-4A05-BDE0-B37AE9EAE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81450"/>
            <a:ext cx="7905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DDEEF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DDEEF2"/>
                </a:solidFill>
                <a:latin typeface="Arial"/>
                <a:ea typeface="Arial"/>
                <a:cs typeface="Arial"/>
              </a:rPr>
              <a:t>Choose the packages that fit, add the business goal and timing, and download a working inquiry from the sponsor page.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A40DEF-11DD-4B56-9BE7-6722FF252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38750"/>
            <a:ext cx="6762750" cy="666750"/>
          </a:xfrm>
          <a:prstGeom xmlns:a="http://schemas.openxmlformats.org/drawingml/2006/main" prst="roundRect">
            <a:avLst>
              <a:gd name="adj" fmla="val 25714"/>
            </a:avLst>
          </a:prstGeom>
          <a:solidFill xmlns:a="http://schemas.openxmlformats.org/drawingml/2006/main">
            <a:srgbClr val="F3CF7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3A491F-9905-4D61-80FE-380F3AAE6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353050"/>
            <a:ext cx="6210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04192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41923"/>
                </a:solidFill>
                <a:latin typeface="Arial"/>
                <a:ea typeface="Arial"/>
                <a:cs typeface="Arial"/>
              </a:rPr>
              <a:t>newyorkcity.christmas/partners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637C9B-5DF3-4684-96F4-FDD730EED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5143500"/>
            <a:ext cx="333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No payment or inventory reservation happens on the public page. Final terms require a written agreement.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FAA8C4-7FC7-4211-982F-9EF8269BA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6210300"/>
            <a:ext cx="323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3CF7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3CF78"/>
                </a:solidFill>
                <a:latin typeface="Arial"/>
                <a:ea typeface="Arial"/>
                <a:cs typeface="Arial"/>
              </a:rPr>
              <a:t>2026 SPONSORSHIP &amp; ADVERTISING</a:t>
            </a:r>
          </a:p>
        </p:txBody>
      </p:sp>
    </p:spTree>
    <p:extLst>
      <p:ext uri="{BB962C8B-B14F-4D97-AF65-F5344CB8AC3E}">
        <p14:creationId xmlns:p14="http://schemas.microsoft.com/office/powerpoint/2010/main" val="146950866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2026-09-27T14:07:45.5700000Z</dcterms:created>
  <dcterms:modified xsi:type="dcterms:W3CDTF">2026-09-27T14:07:45.5700000Z</dcterms:modified>
</coreProperties>
</file>